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4"/>
  </p:notesMasterIdLst>
  <p:sldIdLst>
    <p:sldId id="465" r:id="rId2"/>
    <p:sldId id="473" r:id="rId3"/>
    <p:sldId id="467" r:id="rId4"/>
    <p:sldId id="468" r:id="rId5"/>
    <p:sldId id="470" r:id="rId6"/>
    <p:sldId id="471" r:id="rId7"/>
    <p:sldId id="474" r:id="rId8"/>
    <p:sldId id="482" r:id="rId9"/>
    <p:sldId id="483" r:id="rId10"/>
    <p:sldId id="484" r:id="rId11"/>
    <p:sldId id="485" r:id="rId12"/>
    <p:sldId id="486" r:id="rId13"/>
    <p:sldId id="489" r:id="rId14"/>
    <p:sldId id="490" r:id="rId15"/>
    <p:sldId id="487" r:id="rId16"/>
    <p:sldId id="488" r:id="rId17"/>
    <p:sldId id="493" r:id="rId18"/>
    <p:sldId id="494" r:id="rId19"/>
    <p:sldId id="495" r:id="rId20"/>
    <p:sldId id="497" r:id="rId21"/>
    <p:sldId id="496" r:id="rId22"/>
    <p:sldId id="498" r:id="rId23"/>
    <p:sldId id="499" r:id="rId24"/>
    <p:sldId id="500" r:id="rId25"/>
    <p:sldId id="491" r:id="rId26"/>
    <p:sldId id="475" r:id="rId27"/>
    <p:sldId id="476" r:id="rId28"/>
    <p:sldId id="477" r:id="rId29"/>
    <p:sldId id="478" r:id="rId30"/>
    <p:sldId id="479" r:id="rId31"/>
    <p:sldId id="480" r:id="rId32"/>
    <p:sldId id="492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0" d="100"/>
          <a:sy n="60" d="100"/>
        </p:scale>
        <p:origin x="840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gif>
</file>

<file path=ppt/media/image11.gif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gif>
</file>

<file path=ppt/media/image5.png>
</file>

<file path=ppt/media/image6.png>
</file>

<file path=ppt/media/image7.png>
</file>

<file path=ppt/media/image8.gif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10869D-DEC7-4754-8DE7-F8767AD4C0E7}" type="datetimeFigureOut">
              <a:rPr lang="en-GB" smtClean="0"/>
              <a:t>05/04/2024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6F138A-608D-4121-AF69-C5BEC0DBCF7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7751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1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2"/>
            <a:ext cx="2743200" cy="365125"/>
          </a:xfrm>
        </p:spPr>
        <p:txBody>
          <a:bodyPr/>
          <a:lstStyle/>
          <a:p>
            <a:fld id="{B4927D51-3B99-4728-9BEA-8249272C5396}" type="datetime1">
              <a:rPr lang="en-US" smtClean="0"/>
              <a:t>4/5/2024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2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431171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CE040-792F-4688-870B-6156D212C822}" type="datetime1">
              <a:rPr lang="en-US" smtClean="0"/>
              <a:t>4/5/2024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1598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03388-1049-4B53-963F-C2D29CA3F919}" type="datetime1">
              <a:rPr lang="en-US" smtClean="0"/>
              <a:t>4/5/2024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1739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415600" y="303733"/>
            <a:ext cx="113608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415600" y="914817"/>
            <a:ext cx="11360800" cy="47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marL="914400" lvl="1" indent="-349250">
              <a:spcBef>
                <a:spcPts val="1600"/>
              </a:spcBef>
              <a:spcAft>
                <a:spcPts val="0"/>
              </a:spcAft>
              <a:buSzPts val="1900"/>
              <a:buChar char="○"/>
              <a:defRPr sz="1900"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11296611" y="6141422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 sz="2400"/>
            </a:lvl1pPr>
            <a:lvl2pPr lvl="1">
              <a:buNone/>
              <a:defRPr sz="2400"/>
            </a:lvl2pPr>
            <a:lvl3pPr lvl="2">
              <a:buNone/>
              <a:defRPr sz="2400"/>
            </a:lvl3pPr>
            <a:lvl4pPr lvl="3">
              <a:buNone/>
              <a:defRPr sz="2400"/>
            </a:lvl4pPr>
            <a:lvl5pPr lvl="4">
              <a:buNone/>
              <a:defRPr sz="2400"/>
            </a:lvl5pPr>
            <a:lvl6pPr lvl="5">
              <a:buNone/>
              <a:defRPr sz="2400"/>
            </a:lvl6pPr>
            <a:lvl7pPr lvl="6">
              <a:buNone/>
              <a:defRPr sz="2400"/>
            </a:lvl7pPr>
            <a:lvl8pPr lvl="7">
              <a:buNone/>
              <a:defRPr sz="2400"/>
            </a:lvl8pPr>
            <a:lvl9pPr lvl="8">
              <a:buNone/>
              <a:defRPr sz="2400"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24000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415600" y="303767"/>
            <a:ext cx="11360800" cy="7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415600" y="1151400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marL="914400" lvl="1" indent="-349250">
              <a:spcBef>
                <a:spcPts val="1600"/>
              </a:spcBef>
              <a:spcAft>
                <a:spcPts val="0"/>
              </a:spcAft>
              <a:buSzPts val="1900"/>
              <a:buChar char="○"/>
              <a:defRPr sz="1900"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6443200" y="1151400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83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marL="914400" lvl="1" indent="-349250">
              <a:spcBef>
                <a:spcPts val="1600"/>
              </a:spcBef>
              <a:spcAft>
                <a:spcPts val="0"/>
              </a:spcAft>
              <a:buSzPts val="1900"/>
              <a:buChar char="○"/>
              <a:defRPr sz="1900"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11296611" y="6141422"/>
            <a:ext cx="731600" cy="5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 sz="2400"/>
            </a:lvl1pPr>
            <a:lvl2pPr lvl="1">
              <a:buNone/>
              <a:defRPr sz="2400"/>
            </a:lvl2pPr>
            <a:lvl3pPr lvl="2">
              <a:buNone/>
              <a:defRPr sz="2400"/>
            </a:lvl3pPr>
            <a:lvl4pPr lvl="3">
              <a:buNone/>
              <a:defRPr sz="2400"/>
            </a:lvl4pPr>
            <a:lvl5pPr lvl="4">
              <a:buNone/>
              <a:defRPr sz="2400"/>
            </a:lvl5pPr>
            <a:lvl6pPr lvl="5">
              <a:buNone/>
              <a:defRPr sz="2400"/>
            </a:lvl6pPr>
            <a:lvl7pPr lvl="6">
              <a:buNone/>
              <a:defRPr sz="2400"/>
            </a:lvl7pPr>
            <a:lvl8pPr lvl="7">
              <a:buNone/>
              <a:defRPr sz="2400"/>
            </a:lvl8pPr>
            <a:lvl9pPr lvl="8">
              <a:buNone/>
              <a:defRPr sz="2400"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81218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10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5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3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2"/>
            <a:ext cx="2743200" cy="365125"/>
          </a:xfrm>
        </p:spPr>
        <p:txBody>
          <a:bodyPr/>
          <a:lstStyle/>
          <a:p>
            <a:fld id="{9B38C5B4-E6C2-4F46-9ABC-C8C9E14D820F}" type="datetime1">
              <a:rPr lang="en-US" smtClean="0"/>
              <a:t>4/5/2024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2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5363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1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5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495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A6FB9-561F-48CE-8CD6-A738BA7DD93B}" type="datetime1">
              <a:rPr lang="en-US" smtClean="0"/>
              <a:t>4/5/2024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216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10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5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3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2"/>
            <a:ext cx="2743200" cy="365125"/>
          </a:xfrm>
        </p:spPr>
        <p:txBody>
          <a:bodyPr/>
          <a:lstStyle/>
          <a:p>
            <a:fld id="{8D49FECD-12E2-476C-A83E-B4E3423C6CD1}" type="datetime1">
              <a:rPr lang="en-US" smtClean="0"/>
              <a:t>4/5/2024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2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266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10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5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3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1800" b="1" cap="none" baseline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1800" b="1" cap="none" baseline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9"/>
            <a:ext cx="4937760" cy="2968511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2"/>
            <a:ext cx="2743200" cy="365125"/>
          </a:xfrm>
        </p:spPr>
        <p:txBody>
          <a:bodyPr/>
          <a:lstStyle/>
          <a:p>
            <a:fld id="{365DDBA3-E3F6-4155-9551-29E3FA5A510A}" type="datetime1">
              <a:rPr lang="en-US" smtClean="0"/>
              <a:t>4/5/2024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2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5118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4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405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F9C1E-7D8E-4B62-93E5-F5551C7D561F}" type="datetime1">
              <a:rPr lang="en-US" smtClean="0"/>
              <a:t>4/5/2024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3224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D97C3-71B0-4771-BAB1-02507752EB6C}" type="datetime1">
              <a:rPr lang="en-US" smtClean="0"/>
              <a:t>4/5/2024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1735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1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5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255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2"/>
            <a:ext cx="2743200" cy="365125"/>
          </a:xfrm>
        </p:spPr>
        <p:txBody>
          <a:bodyPr/>
          <a:lstStyle/>
          <a:p>
            <a:fld id="{D16884B2-F243-475C-BAB3-911A50B0846A}" type="datetime1">
              <a:rPr lang="en-US" smtClean="0"/>
              <a:t>4/5/2024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2941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1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5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255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1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2"/>
            <a:ext cx="2743200" cy="365125"/>
          </a:xfrm>
        </p:spPr>
        <p:txBody>
          <a:bodyPr/>
          <a:lstStyle/>
          <a:p>
            <a:fld id="{543A54A4-87EC-4902-AD66-7499FDB89912}" type="datetime1">
              <a:rPr lang="en-US" smtClean="0"/>
              <a:t>4/5/2024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3162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D11AD4-5373-4D48-A1E7-96B74D520064}" type="datetime1">
              <a:rPr lang="en-US" smtClean="0"/>
              <a:t>4/5/2024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1019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10000"/>
        </a:lnSpc>
        <a:spcBef>
          <a:spcPts val="75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11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11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11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11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4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2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7" Type="http://schemas.openxmlformats.org/officeDocument/2006/relationships/image" Target="../media/image8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gif"/><Relationship Id="rId4" Type="http://schemas.openxmlformats.org/officeDocument/2006/relationships/image" Target="../media/image11.gi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7C10B-8E05-4054-8252-E9EA3B147A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0" dirty="0"/>
              <a:t>Hands-on Coding Session II</a:t>
            </a:r>
            <a:br>
              <a:rPr lang="en-US" sz="4400" dirty="0"/>
            </a:br>
            <a:r>
              <a:rPr lang="en-US" sz="3600" dirty="0"/>
              <a:t>Music Visualization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1944D9-63C4-4C12-977C-FDDD791B90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Dr. Srisupang Thewsuwan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0A3040-3EB5-49B6-A3D7-AD877A8E1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741397-11D1-4CC2-9C13-F27F92E6BFAE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Neue Haas Grotesk Text Pro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Neue Haas Grotesk Tex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05664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63702-265B-E8CB-D326-0BD89AE8A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“Restart” Button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355621-B417-36C4-C47D-1201157BC5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570375"/>
            <a:ext cx="5519148" cy="3694176"/>
          </a:xfrm>
        </p:spPr>
        <p:txBody>
          <a:bodyPr/>
          <a:lstStyle/>
          <a:p>
            <a:pPr marL="342900" indent="-342900">
              <a:buAutoNum type="arabicPeriod"/>
            </a:pPr>
            <a:r>
              <a:rPr lang="en-US" dirty="0"/>
              <a:t>Add a Restart Button</a:t>
            </a:r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r>
              <a:rPr lang="en-GB" dirty="0"/>
              <a:t>Draw the Restart Button</a:t>
            </a:r>
          </a:p>
          <a:p>
            <a:pPr marL="342900" indent="-342900">
              <a:buAutoNum type="arabicPeriod"/>
            </a:pPr>
            <a:r>
              <a:rPr lang="en-US" dirty="0"/>
              <a:t>Implement the Restart Button Functionality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77C960-1FEB-4EBF-ECE5-395739B7C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10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EAD93D8-22F1-67EE-2A76-4D12C712583C}"/>
              </a:ext>
            </a:extLst>
          </p:cNvPr>
          <p:cNvSpPr txBox="1"/>
          <p:nvPr/>
        </p:nvSpPr>
        <p:spPr>
          <a:xfrm>
            <a:off x="1115568" y="4688563"/>
            <a:ext cx="944436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</a:t>
            </a:r>
            <a:r>
              <a:rPr lang="en-US" dirty="0" err="1"/>
              <a:t>elif</a:t>
            </a:r>
            <a:r>
              <a:rPr lang="en-US" dirty="0"/>
              <a:t> </a:t>
            </a:r>
            <a:r>
              <a:rPr lang="en-US" dirty="0" err="1"/>
              <a:t>restart_button.collidepoint</a:t>
            </a:r>
            <a:r>
              <a:rPr lang="en-US" dirty="0"/>
              <a:t>(</a:t>
            </a:r>
            <a:r>
              <a:rPr lang="en-US" dirty="0" err="1"/>
              <a:t>event.pos</a:t>
            </a:r>
            <a:r>
              <a:rPr lang="en-US" dirty="0"/>
              <a:t>):  # Check if Restart button is clicked</a:t>
            </a:r>
          </a:p>
          <a:p>
            <a:r>
              <a:rPr lang="en-US" dirty="0"/>
              <a:t>	</a:t>
            </a:r>
            <a:r>
              <a:rPr lang="en-US" dirty="0" err="1"/>
              <a:t>pygame.mixer.music.play</a:t>
            </a:r>
            <a:r>
              <a:rPr lang="en-US" dirty="0"/>
              <a:t>(start=0)  # Restart the music from the beginning</a:t>
            </a:r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FE6A6F-E7EA-22AB-5077-C7B7EF196A76}"/>
              </a:ext>
            </a:extLst>
          </p:cNvPr>
          <p:cNvSpPr txBox="1"/>
          <p:nvPr/>
        </p:nvSpPr>
        <p:spPr>
          <a:xfrm>
            <a:off x="796741" y="3286765"/>
            <a:ext cx="1080578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 err="1"/>
              <a:t>restart_button</a:t>
            </a:r>
            <a:r>
              <a:rPr lang="en-US" sz="1400" dirty="0"/>
              <a:t> = </a:t>
            </a:r>
            <a:r>
              <a:rPr lang="en-US" sz="1400" dirty="0" err="1"/>
              <a:t>pygame.Rect</a:t>
            </a:r>
            <a:r>
              <a:rPr lang="en-US" sz="1400" dirty="0"/>
              <a:t>(4 * WIDTH // 5 - </a:t>
            </a:r>
            <a:r>
              <a:rPr lang="en-US" sz="1400" dirty="0" err="1"/>
              <a:t>button_width</a:t>
            </a:r>
            <a:r>
              <a:rPr lang="en-US" sz="1400" dirty="0"/>
              <a:t> // 2, HEIGHT // 2 - </a:t>
            </a:r>
            <a:r>
              <a:rPr lang="en-US" sz="1400" dirty="0" err="1"/>
              <a:t>button_height</a:t>
            </a:r>
            <a:r>
              <a:rPr lang="en-US" sz="1400" dirty="0"/>
              <a:t> // 2, </a:t>
            </a:r>
            <a:r>
              <a:rPr lang="en-US" sz="1400" dirty="0" err="1"/>
              <a:t>button_width</a:t>
            </a:r>
            <a:r>
              <a:rPr lang="en-US" sz="1400" dirty="0"/>
              <a:t>, </a:t>
            </a:r>
            <a:r>
              <a:rPr lang="en-US" sz="1400" dirty="0" err="1"/>
              <a:t>button_height</a:t>
            </a:r>
            <a:r>
              <a:rPr lang="en-US" sz="1400" dirty="0"/>
              <a:t>)</a:t>
            </a:r>
            <a:endParaRPr lang="en-GB" sz="1400" dirty="0"/>
          </a:p>
        </p:txBody>
      </p:sp>
      <p:pic>
        <p:nvPicPr>
          <p:cNvPr id="11" name="20240404-1747-25.5958386">
            <a:hlinkClick r:id="" action="ppaction://media"/>
            <a:extLst>
              <a:ext uri="{FF2B5EF4-FFF2-40B4-BE49-F238E27FC236}">
                <a16:creationId xmlns:a16="http://schemas.microsoft.com/office/drawing/2014/main" id="{FA8EAC1F-A31E-1648-414A-06E0A35FEC1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96000" y="-3412"/>
            <a:ext cx="4295110" cy="3053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668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493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790B7-5454-78D6-1EA8-0FE656781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02-Volume Up and Down Buttons 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B5BF54-970E-8D88-8455-650D6E363E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0222EA-E02B-67CE-85D6-9EBF14CAD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0389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F3B8A0-3841-7CD4-9342-AB9B029CA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02-volumnButtons_music_playback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64C352-EE8C-6275-7F22-7C2A43EF8A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6D3D80-3CF1-99F1-6D94-3AD0CE9A3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12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9A2EB67-3F18-7AEA-A2B8-21DF98801F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415" y="1999597"/>
            <a:ext cx="5607338" cy="4076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9980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B7A136-C9BD-5384-B906-26727EE76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Task02-Adjust the Volume with Keyboard Keys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1A759A-DB3D-4500-4037-1D824A0912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745474-3A7E-8395-DBB9-78AFE0AF3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9434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632DE-62B8-7634-4E13-52B41BB44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Task02-Adjust the Volume with Keyboard Keys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AD2DA7-4502-708A-BFF1-C4F7828FED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EEC2C8-73CF-DAA7-922F-156F97098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14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BE7AFA4-2179-9EDE-4315-F3210A16691E}"/>
              </a:ext>
            </a:extLst>
          </p:cNvPr>
          <p:cNvSpPr txBox="1"/>
          <p:nvPr/>
        </p:nvSpPr>
        <p:spPr>
          <a:xfrm>
            <a:off x="531628" y="3652457"/>
            <a:ext cx="8593765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 err="1"/>
              <a:t>elif</a:t>
            </a:r>
            <a:r>
              <a:rPr lang="en-GB" dirty="0"/>
              <a:t> </a:t>
            </a:r>
            <a:r>
              <a:rPr lang="en-GB" dirty="0" err="1"/>
              <a:t>event.type</a:t>
            </a:r>
            <a:r>
              <a:rPr lang="en-GB" dirty="0"/>
              <a:t> == </a:t>
            </a:r>
            <a:r>
              <a:rPr lang="en-GB" dirty="0" err="1"/>
              <a:t>pygame.KEYDOWN</a:t>
            </a:r>
            <a:r>
              <a:rPr lang="en-GB" dirty="0"/>
              <a:t>:</a:t>
            </a:r>
          </a:p>
          <a:p>
            <a:r>
              <a:rPr lang="en-GB" dirty="0"/>
              <a:t>            if </a:t>
            </a:r>
            <a:r>
              <a:rPr lang="en-GB" dirty="0" err="1"/>
              <a:t>event.key</a:t>
            </a:r>
            <a:r>
              <a:rPr lang="en-GB" dirty="0"/>
              <a:t> == </a:t>
            </a:r>
            <a:r>
              <a:rPr lang="en-GB" dirty="0" err="1"/>
              <a:t>pygame.K_UP</a:t>
            </a:r>
            <a:r>
              <a:rPr lang="en-GB" dirty="0"/>
              <a:t>:  # Increase volume</a:t>
            </a:r>
          </a:p>
          <a:p>
            <a:r>
              <a:rPr lang="en-GB" dirty="0"/>
              <a:t>                </a:t>
            </a:r>
            <a:r>
              <a:rPr lang="en-GB" dirty="0" err="1"/>
              <a:t>current_volume</a:t>
            </a:r>
            <a:r>
              <a:rPr lang="en-GB" dirty="0"/>
              <a:t> = </a:t>
            </a:r>
            <a:r>
              <a:rPr lang="en-GB" dirty="0" err="1"/>
              <a:t>increase_volume</a:t>
            </a:r>
            <a:r>
              <a:rPr lang="en-GB" dirty="0"/>
              <a:t>(</a:t>
            </a:r>
            <a:r>
              <a:rPr lang="en-GB" dirty="0" err="1"/>
              <a:t>current_volume</a:t>
            </a:r>
            <a:r>
              <a:rPr lang="en-GB" dirty="0"/>
              <a:t>)</a:t>
            </a:r>
          </a:p>
          <a:p>
            <a:r>
              <a:rPr lang="en-GB" dirty="0"/>
              <a:t>            </a:t>
            </a:r>
            <a:r>
              <a:rPr lang="en-GB" dirty="0" err="1"/>
              <a:t>elif</a:t>
            </a:r>
            <a:r>
              <a:rPr lang="en-GB" dirty="0"/>
              <a:t> </a:t>
            </a:r>
            <a:r>
              <a:rPr lang="en-GB" dirty="0" err="1"/>
              <a:t>event.key</a:t>
            </a:r>
            <a:r>
              <a:rPr lang="en-GB" dirty="0"/>
              <a:t> == </a:t>
            </a:r>
            <a:r>
              <a:rPr lang="en-GB" dirty="0" err="1"/>
              <a:t>pygame.K_DOWN</a:t>
            </a:r>
            <a:r>
              <a:rPr lang="en-GB" dirty="0"/>
              <a:t>:  # Decrease volume</a:t>
            </a:r>
          </a:p>
          <a:p>
            <a:r>
              <a:rPr lang="en-GB" dirty="0"/>
              <a:t>                </a:t>
            </a:r>
            <a:r>
              <a:rPr lang="en-GB" dirty="0" err="1"/>
              <a:t>current_volume</a:t>
            </a:r>
            <a:r>
              <a:rPr lang="en-GB" dirty="0"/>
              <a:t> = </a:t>
            </a:r>
            <a:r>
              <a:rPr lang="en-GB" dirty="0" err="1"/>
              <a:t>decrease_volume</a:t>
            </a:r>
            <a:r>
              <a:rPr lang="en-GB" dirty="0"/>
              <a:t>(</a:t>
            </a:r>
            <a:r>
              <a:rPr lang="en-GB" dirty="0" err="1"/>
              <a:t>current_volume</a:t>
            </a:r>
            <a:r>
              <a:rPr lang="en-GB" dirty="0"/>
              <a:t>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6050A60-A701-AB94-F0A1-3409781E51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754" r="23052"/>
          <a:stretch/>
        </p:blipFill>
        <p:spPr>
          <a:xfrm>
            <a:off x="8295949" y="2779022"/>
            <a:ext cx="2535936" cy="2452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7663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AE443-48A8-A5BF-1357-1DE61FEA1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Task03: </a:t>
            </a:r>
            <a:r>
              <a:rPr lang="en-US" sz="4000" dirty="0"/>
              <a:t>Create </a:t>
            </a:r>
            <a:r>
              <a:rPr lang="en-GB" sz="4000" b="1" i="0" dirty="0">
                <a:solidFill>
                  <a:srgbClr val="0D0D0D"/>
                </a:solidFill>
                <a:effectLst/>
              </a:rPr>
              <a:t>Volume Control Module</a:t>
            </a:r>
            <a:br>
              <a:rPr lang="en-GB" b="1" i="0" dirty="0">
                <a:solidFill>
                  <a:srgbClr val="0D0D0D"/>
                </a:solidFill>
                <a:effectLst/>
                <a:latin typeface="Söhne"/>
              </a:rPr>
            </a:b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652C0D-83C7-CD14-DAEF-D8A06E20C3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48146C-4F38-A8B5-2567-1DE5389B7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1861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FBFAB-CEBA-91D4-8BD0-4B0092F1B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ED787A-1940-4B8A-FAFC-36525D48A6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5803025" cy="3694176"/>
          </a:xfrm>
        </p:spPr>
        <p:txBody>
          <a:bodyPr/>
          <a:lstStyle/>
          <a:p>
            <a:r>
              <a:rPr lang="en-US" dirty="0"/>
              <a:t>Goal: Create a </a:t>
            </a:r>
            <a:r>
              <a:rPr lang="en-US" b="1" dirty="0"/>
              <a:t>volume_control.py </a:t>
            </a:r>
            <a:r>
              <a:rPr lang="en-US" dirty="0"/>
              <a:t>module that defines functions to increase and decrease the music volume. Integrate this module with the main </a:t>
            </a:r>
            <a:r>
              <a:rPr lang="en-US" dirty="0" err="1"/>
              <a:t>PyGame</a:t>
            </a:r>
            <a:r>
              <a:rPr lang="en-US" dirty="0"/>
              <a:t> music player script (</a:t>
            </a:r>
            <a:r>
              <a:rPr lang="en-US" b="1" dirty="0"/>
              <a:t>main.py</a:t>
            </a:r>
            <a:r>
              <a:rPr lang="en-US" dirty="0"/>
              <a:t>) to control the volume using keyboard inputs.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9B462A-B2FF-7BFF-8CBE-7130AA775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16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787D223-F6A2-749C-7969-80BFD3E791A8}"/>
              </a:ext>
            </a:extLst>
          </p:cNvPr>
          <p:cNvSpPr txBox="1"/>
          <p:nvPr/>
        </p:nvSpPr>
        <p:spPr>
          <a:xfrm>
            <a:off x="602619" y="4597819"/>
            <a:ext cx="6097772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import </a:t>
            </a:r>
            <a:r>
              <a:rPr lang="en-GB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pygame</a:t>
            </a:r>
            <a:endParaRPr lang="en-GB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GB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def </a:t>
            </a:r>
            <a:r>
              <a:rPr lang="en-GB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increase_volume</a:t>
            </a:r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current_volume</a:t>
            </a:r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, increment=0.1):</a:t>
            </a:r>
          </a:p>
          <a:p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GB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new_volume</a:t>
            </a:r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= min(</a:t>
            </a:r>
            <a:r>
              <a:rPr lang="en-GB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current_volume</a:t>
            </a:r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+ increment, 1.0)</a:t>
            </a:r>
          </a:p>
          <a:p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GB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pygame.mixer.music.set_volume</a:t>
            </a:r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new_volume</a:t>
            </a:r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return </a:t>
            </a:r>
            <a:r>
              <a:rPr lang="en-GB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new_volume</a:t>
            </a:r>
            <a:endParaRPr lang="en-GB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GB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def </a:t>
            </a:r>
            <a:r>
              <a:rPr lang="en-GB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decrease_volume</a:t>
            </a:r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current_volume</a:t>
            </a:r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, decrement=0.1):</a:t>
            </a:r>
          </a:p>
          <a:p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GB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new_volume</a:t>
            </a:r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= max(</a:t>
            </a:r>
            <a:r>
              <a:rPr lang="en-GB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current_volume</a:t>
            </a:r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- decrement, 0.0)</a:t>
            </a:r>
          </a:p>
          <a:p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GB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pygame.mixer.music.set_volume</a:t>
            </a:r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new_volume</a:t>
            </a:r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return </a:t>
            </a:r>
            <a:r>
              <a:rPr lang="en-GB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new_volume</a:t>
            </a:r>
            <a:endParaRPr lang="en-GB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B787964-92D5-10A7-C884-FB22B8A0D89D}"/>
              </a:ext>
            </a:extLst>
          </p:cNvPr>
          <p:cNvSpPr txBox="1"/>
          <p:nvPr/>
        </p:nvSpPr>
        <p:spPr>
          <a:xfrm>
            <a:off x="1929775" y="4228487"/>
            <a:ext cx="6097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volume_control.py </a:t>
            </a:r>
            <a:endParaRPr lang="en-GB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7FD7C70-02C5-CB9C-927E-1EAB4EDF47AC}"/>
              </a:ext>
            </a:extLst>
          </p:cNvPr>
          <p:cNvSpPr txBox="1"/>
          <p:nvPr/>
        </p:nvSpPr>
        <p:spPr>
          <a:xfrm>
            <a:off x="7213340" y="2390484"/>
            <a:ext cx="10794705" cy="44935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100" dirty="0"/>
              <a:t>import </a:t>
            </a:r>
            <a:r>
              <a:rPr lang="en-GB" sz="1100" dirty="0" err="1"/>
              <a:t>pygame</a:t>
            </a:r>
            <a:endParaRPr lang="en-GB" sz="1100" dirty="0"/>
          </a:p>
          <a:p>
            <a:r>
              <a:rPr lang="en-GB" sz="1100" dirty="0"/>
              <a:t>import sys</a:t>
            </a:r>
          </a:p>
          <a:p>
            <a:r>
              <a:rPr lang="en-GB" sz="1100" b="1" dirty="0"/>
              <a:t>from </a:t>
            </a:r>
            <a:r>
              <a:rPr lang="en-GB" sz="1100" b="1" dirty="0" err="1"/>
              <a:t>volume_control</a:t>
            </a:r>
            <a:r>
              <a:rPr lang="en-GB" sz="1100" b="1" dirty="0"/>
              <a:t> import </a:t>
            </a:r>
            <a:r>
              <a:rPr lang="en-GB" sz="1100" b="1" dirty="0" err="1"/>
              <a:t>increase_volume</a:t>
            </a:r>
            <a:r>
              <a:rPr lang="en-GB" sz="1100" b="1" dirty="0"/>
              <a:t>, </a:t>
            </a:r>
            <a:r>
              <a:rPr lang="en-GB" sz="1100" b="1" dirty="0" err="1"/>
              <a:t>decrease_volume</a:t>
            </a:r>
            <a:endParaRPr lang="en-GB" sz="1100" b="1" dirty="0"/>
          </a:p>
          <a:p>
            <a:endParaRPr lang="en-GB" sz="1100" dirty="0"/>
          </a:p>
          <a:p>
            <a:r>
              <a:rPr lang="en-GB" sz="1100" dirty="0"/>
              <a:t># Initialize </a:t>
            </a:r>
            <a:r>
              <a:rPr lang="en-GB" sz="1100" dirty="0" err="1"/>
              <a:t>PyGame</a:t>
            </a:r>
            <a:r>
              <a:rPr lang="en-GB" sz="1100" dirty="0"/>
              <a:t>, set up the display, and load music as before</a:t>
            </a:r>
          </a:p>
          <a:p>
            <a:endParaRPr lang="en-GB" sz="1100" dirty="0"/>
          </a:p>
          <a:p>
            <a:r>
              <a:rPr lang="en-GB" sz="1100" dirty="0"/>
              <a:t>current_volume = </a:t>
            </a:r>
            <a:r>
              <a:rPr lang="en-GB" sz="1100" dirty="0" err="1"/>
              <a:t>pygame.mixer.music.get_volume</a:t>
            </a:r>
            <a:r>
              <a:rPr lang="en-GB" sz="1100" dirty="0"/>
              <a:t>() </a:t>
            </a:r>
          </a:p>
          <a:p>
            <a:endParaRPr lang="en-GB" sz="1100" dirty="0"/>
          </a:p>
          <a:p>
            <a:r>
              <a:rPr lang="en-GB" sz="1100" dirty="0"/>
              <a:t># Main game loop</a:t>
            </a:r>
          </a:p>
          <a:p>
            <a:r>
              <a:rPr lang="en-GB" sz="1100" dirty="0"/>
              <a:t>running = True</a:t>
            </a:r>
          </a:p>
          <a:p>
            <a:r>
              <a:rPr lang="en-GB" sz="1100" dirty="0"/>
              <a:t>while running:</a:t>
            </a:r>
          </a:p>
          <a:p>
            <a:r>
              <a:rPr lang="en-GB" sz="1100" dirty="0"/>
              <a:t>    for event in </a:t>
            </a:r>
            <a:r>
              <a:rPr lang="en-GB" sz="1100" dirty="0" err="1"/>
              <a:t>pygame.event.get</a:t>
            </a:r>
            <a:r>
              <a:rPr lang="en-GB" sz="1100" dirty="0"/>
              <a:t>():</a:t>
            </a:r>
          </a:p>
          <a:p>
            <a:r>
              <a:rPr lang="en-GB" sz="1100" dirty="0"/>
              <a:t>        if </a:t>
            </a:r>
            <a:r>
              <a:rPr lang="en-GB" sz="1100" dirty="0" err="1"/>
              <a:t>event.type</a:t>
            </a:r>
            <a:r>
              <a:rPr lang="en-GB" sz="1100" dirty="0"/>
              <a:t> == </a:t>
            </a:r>
            <a:r>
              <a:rPr lang="en-GB" sz="1100" dirty="0" err="1"/>
              <a:t>pygame.QUIT</a:t>
            </a:r>
            <a:r>
              <a:rPr lang="en-GB" sz="1100" dirty="0"/>
              <a:t>:</a:t>
            </a:r>
          </a:p>
          <a:p>
            <a:r>
              <a:rPr lang="en-GB" sz="1100" dirty="0"/>
              <a:t>            running = False</a:t>
            </a:r>
          </a:p>
          <a:p>
            <a:r>
              <a:rPr lang="en-GB" sz="1100" dirty="0"/>
              <a:t>        </a:t>
            </a:r>
            <a:r>
              <a:rPr lang="en-GB" sz="1100" dirty="0" err="1"/>
              <a:t>elif</a:t>
            </a:r>
            <a:r>
              <a:rPr lang="en-GB" sz="1100" dirty="0"/>
              <a:t> </a:t>
            </a:r>
            <a:r>
              <a:rPr lang="en-GB" sz="1100" dirty="0" err="1"/>
              <a:t>event.type</a:t>
            </a:r>
            <a:r>
              <a:rPr lang="en-GB" sz="1100" dirty="0"/>
              <a:t> == </a:t>
            </a:r>
            <a:r>
              <a:rPr lang="en-GB" sz="1100" dirty="0" err="1"/>
              <a:t>pygame.KEYDOWN</a:t>
            </a:r>
            <a:r>
              <a:rPr lang="en-GB" sz="1100" dirty="0"/>
              <a:t>:</a:t>
            </a:r>
          </a:p>
          <a:p>
            <a:r>
              <a:rPr lang="en-GB" sz="1100" dirty="0"/>
              <a:t>            if </a:t>
            </a:r>
            <a:r>
              <a:rPr lang="en-GB" sz="1100" dirty="0" err="1"/>
              <a:t>event.key</a:t>
            </a:r>
            <a:r>
              <a:rPr lang="en-GB" sz="1100" dirty="0"/>
              <a:t> == </a:t>
            </a:r>
            <a:r>
              <a:rPr lang="en-GB" sz="1100" dirty="0" err="1"/>
              <a:t>pygame.K_UP</a:t>
            </a:r>
            <a:r>
              <a:rPr lang="en-GB" sz="1100" dirty="0"/>
              <a:t>:  # Increase volume</a:t>
            </a:r>
          </a:p>
          <a:p>
            <a:r>
              <a:rPr lang="en-GB" sz="1100" dirty="0"/>
              <a:t>                </a:t>
            </a:r>
            <a:r>
              <a:rPr lang="en-GB" sz="1100" dirty="0" err="1"/>
              <a:t>current_volume</a:t>
            </a:r>
            <a:r>
              <a:rPr lang="en-GB" sz="1100" dirty="0"/>
              <a:t> = </a:t>
            </a:r>
            <a:r>
              <a:rPr lang="en-GB" sz="1100" dirty="0" err="1"/>
              <a:t>increase_volume</a:t>
            </a:r>
            <a:r>
              <a:rPr lang="en-GB" sz="1100" dirty="0"/>
              <a:t>(</a:t>
            </a:r>
            <a:r>
              <a:rPr lang="en-GB" sz="1100" dirty="0" err="1"/>
              <a:t>current_volume</a:t>
            </a:r>
            <a:r>
              <a:rPr lang="en-GB" sz="1100" dirty="0"/>
              <a:t>)</a:t>
            </a:r>
          </a:p>
          <a:p>
            <a:r>
              <a:rPr lang="en-GB" sz="1100" dirty="0"/>
              <a:t>            </a:t>
            </a:r>
            <a:r>
              <a:rPr lang="en-GB" sz="1100" dirty="0" err="1"/>
              <a:t>elif</a:t>
            </a:r>
            <a:r>
              <a:rPr lang="en-GB" sz="1100" dirty="0"/>
              <a:t> </a:t>
            </a:r>
            <a:r>
              <a:rPr lang="en-GB" sz="1100" dirty="0" err="1"/>
              <a:t>event.key</a:t>
            </a:r>
            <a:r>
              <a:rPr lang="en-GB" sz="1100" dirty="0"/>
              <a:t> == </a:t>
            </a:r>
            <a:r>
              <a:rPr lang="en-GB" sz="1100" dirty="0" err="1"/>
              <a:t>pygame.K_DOWN</a:t>
            </a:r>
            <a:r>
              <a:rPr lang="en-GB" sz="1100" dirty="0"/>
              <a:t>:  # Decrease volume</a:t>
            </a:r>
          </a:p>
          <a:p>
            <a:r>
              <a:rPr lang="en-GB" sz="1100" dirty="0"/>
              <a:t>                </a:t>
            </a:r>
            <a:r>
              <a:rPr lang="en-GB" sz="1100" dirty="0" err="1"/>
              <a:t>current_volume</a:t>
            </a:r>
            <a:r>
              <a:rPr lang="en-GB" sz="1100" dirty="0"/>
              <a:t> = </a:t>
            </a:r>
            <a:r>
              <a:rPr lang="en-GB" sz="1100" dirty="0" err="1"/>
              <a:t>decrease_volume</a:t>
            </a:r>
            <a:r>
              <a:rPr lang="en-GB" sz="1100" dirty="0"/>
              <a:t>(</a:t>
            </a:r>
            <a:r>
              <a:rPr lang="en-GB" sz="1100" dirty="0" err="1"/>
              <a:t>current_volume</a:t>
            </a:r>
            <a:r>
              <a:rPr lang="en-GB" sz="1100" dirty="0"/>
              <a:t>)</a:t>
            </a:r>
          </a:p>
          <a:p>
            <a:r>
              <a:rPr lang="en-GB" sz="1100" dirty="0"/>
              <a:t>    </a:t>
            </a:r>
          </a:p>
          <a:p>
            <a:r>
              <a:rPr lang="en-GB" sz="1100" dirty="0"/>
              <a:t>    # Fill the screen, draw UI elements, etc.</a:t>
            </a:r>
          </a:p>
          <a:p>
            <a:endParaRPr lang="en-GB" sz="1100" dirty="0"/>
          </a:p>
          <a:p>
            <a:r>
              <a:rPr lang="en-GB" sz="1100" dirty="0"/>
              <a:t>    </a:t>
            </a:r>
            <a:r>
              <a:rPr lang="en-GB" sz="1100" dirty="0" err="1"/>
              <a:t>pygame.display.update</a:t>
            </a:r>
            <a:r>
              <a:rPr lang="en-GB" sz="1100" dirty="0"/>
              <a:t>()</a:t>
            </a:r>
          </a:p>
          <a:p>
            <a:endParaRPr lang="en-GB" sz="1100" dirty="0"/>
          </a:p>
          <a:p>
            <a:r>
              <a:rPr lang="en-GB" sz="1100" dirty="0" err="1"/>
              <a:t>pygame.quit</a:t>
            </a:r>
            <a:r>
              <a:rPr lang="en-GB" sz="1100" dirty="0"/>
              <a:t>()</a:t>
            </a:r>
          </a:p>
          <a:p>
            <a:r>
              <a:rPr lang="en-GB" sz="1100" dirty="0" err="1"/>
              <a:t>sys.exit</a:t>
            </a:r>
            <a:r>
              <a:rPr lang="en-GB" sz="1100" dirty="0"/>
              <a:t>()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8CA632D-F112-9290-7C83-856F4A1F9B0D}"/>
              </a:ext>
            </a:extLst>
          </p:cNvPr>
          <p:cNvSpPr txBox="1"/>
          <p:nvPr/>
        </p:nvSpPr>
        <p:spPr>
          <a:xfrm>
            <a:off x="8234810" y="1873996"/>
            <a:ext cx="30488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main.py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577120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FDECA-13DA-9F87-EB61-404E08DF6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03-audioProcesswithNumpy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A1A419-7603-F1CA-1871-7E2EE95CC0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032F80-05F6-A3FA-D9DC-6924DBBEF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3802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B578B-6324-B6E7-1233-4BA00D048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03-audioProcesswithNumpy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53209E-1773-57A8-4645-A326DF53C6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71126D-057B-BE7F-5D9F-E7314B2AC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18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EE1516A-1C45-B8DC-FF5A-ADDEE63D05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8231" y="1728216"/>
            <a:ext cx="8795537" cy="250459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F3CDAB5-3474-B301-1799-B44EA981CD2E}"/>
              </a:ext>
            </a:extLst>
          </p:cNvPr>
          <p:cNvSpPr txBox="1"/>
          <p:nvPr/>
        </p:nvSpPr>
        <p:spPr>
          <a:xfrm>
            <a:off x="928593" y="5325437"/>
            <a:ext cx="103348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amplitude =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np.interp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(signal, (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signal.min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(),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signal.max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()), (0, HEIGHT))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F9B994-11D4-128B-2B12-1EF12FA20B99}"/>
              </a:ext>
            </a:extLst>
          </p:cNvPr>
          <p:cNvSpPr txBox="1"/>
          <p:nvPr/>
        </p:nvSpPr>
        <p:spPr>
          <a:xfrm>
            <a:off x="807967" y="4455957"/>
            <a:ext cx="1000789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This normalization and scaling process allows the waveform to be visually represented in a way that maximally utilizes the available space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188750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C7C04-A9E4-A02A-D1F1-20F5FD7C8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Task04_Stop and Play Music with Keyboard Keys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83E262-718E-A25C-2BFB-41072EA5B5D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428877-72C0-6943-EB4F-5397E397B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2456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B6F85-A4C4-4AED-C105-95B73FD92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594BC0-C753-04CF-EC34-F8D68F3B098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F5321E-F6DE-2984-BA30-140DCEE1F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0942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366C4-FFCE-801A-9C0A-779A906709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8" name="20240404-1831-10.4140539">
            <a:hlinkClick r:id="" action="ppaction://media"/>
            <a:extLst>
              <a:ext uri="{FF2B5EF4-FFF2-40B4-BE49-F238E27FC236}">
                <a16:creationId xmlns:a16="http://schemas.microsoft.com/office/drawing/2014/main" id="{2D64B289-CED3-4F06-2DAD-D2490A886E10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647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08495" y="582612"/>
            <a:ext cx="10167937" cy="2846388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1CC5D1-B71B-2FDC-EBFC-2391F4297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20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AA8D15-BFDE-998C-B8A8-E60143BF75EA}"/>
              </a:ext>
            </a:extLst>
          </p:cNvPr>
          <p:cNvSpPr txBox="1"/>
          <p:nvPr/>
        </p:nvSpPr>
        <p:spPr>
          <a:xfrm>
            <a:off x="560868" y="4278035"/>
            <a:ext cx="7979628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elif</a:t>
            </a:r>
            <a:r>
              <a:rPr lang="en-US" dirty="0"/>
              <a:t> </a:t>
            </a:r>
            <a:r>
              <a:rPr lang="en-US" dirty="0" err="1"/>
              <a:t>event.type</a:t>
            </a:r>
            <a:r>
              <a:rPr lang="en-US" dirty="0"/>
              <a:t> == </a:t>
            </a:r>
            <a:r>
              <a:rPr lang="en-US" dirty="0" err="1"/>
              <a:t>pygame.KEYDOWN</a:t>
            </a:r>
            <a:r>
              <a:rPr lang="en-US" dirty="0"/>
              <a:t>:</a:t>
            </a:r>
          </a:p>
          <a:p>
            <a:r>
              <a:rPr lang="en-US" dirty="0"/>
              <a:t>              # Stop music if the 's' key is pressed</a:t>
            </a:r>
          </a:p>
          <a:p>
            <a:r>
              <a:rPr lang="en-US" dirty="0"/>
              <a:t>            if </a:t>
            </a:r>
            <a:r>
              <a:rPr lang="en-US" dirty="0" err="1"/>
              <a:t>event.key</a:t>
            </a:r>
            <a:r>
              <a:rPr lang="en-US" dirty="0"/>
              <a:t> == </a:t>
            </a:r>
            <a:r>
              <a:rPr lang="en-US" dirty="0" err="1"/>
              <a:t>pygame.K_s</a:t>
            </a:r>
            <a:r>
              <a:rPr lang="en-US" dirty="0"/>
              <a:t>:</a:t>
            </a:r>
          </a:p>
          <a:p>
            <a:r>
              <a:rPr lang="en-US" dirty="0"/>
              <a:t>                </a:t>
            </a:r>
            <a:r>
              <a:rPr lang="en-US" dirty="0" err="1"/>
              <a:t>pygame.mixer.music.stop</a:t>
            </a:r>
            <a:r>
              <a:rPr lang="en-US" dirty="0"/>
              <a:t>()</a:t>
            </a:r>
          </a:p>
          <a:p>
            <a:r>
              <a:rPr lang="en-US" dirty="0"/>
              <a:t>             # Play music if the 'p' key is pressed</a:t>
            </a:r>
          </a:p>
          <a:p>
            <a:r>
              <a:rPr lang="en-US" dirty="0"/>
              <a:t>            if </a:t>
            </a:r>
            <a:r>
              <a:rPr lang="en-US" dirty="0" err="1"/>
              <a:t>event.key</a:t>
            </a:r>
            <a:r>
              <a:rPr lang="en-US" dirty="0"/>
              <a:t> == </a:t>
            </a:r>
            <a:r>
              <a:rPr lang="en-US" dirty="0" err="1"/>
              <a:t>pygame.K_p</a:t>
            </a:r>
            <a:r>
              <a:rPr lang="en-US" dirty="0"/>
              <a:t>:</a:t>
            </a:r>
          </a:p>
          <a:p>
            <a:r>
              <a:rPr lang="en-US" dirty="0"/>
              <a:t>                </a:t>
            </a:r>
            <a:r>
              <a:rPr lang="en-US" dirty="0" err="1"/>
              <a:t>pygame.mixer.music.play</a:t>
            </a:r>
            <a:r>
              <a:rPr lang="en-US" dirty="0"/>
              <a:t>()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68128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58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A1AA6-A537-CF3E-A25D-A83B5239B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04-fileMenu_music_playback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ACF6D5-5534-D72F-9058-5C4BF03752A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AAA7A9-381E-BC0C-0551-F5360FC7E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675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8D8FD8-E1A5-A467-2028-32514D339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04-fileMenu_music_playback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EA0CF0-26A4-7332-CAF7-9CB166FB9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22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5DACFD-256C-3AFA-21EB-FF1D4A558D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798333"/>
            <a:ext cx="3728336" cy="209993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B1A30DE-A1C1-E289-20A7-F6B4EF0CC7FE}"/>
              </a:ext>
            </a:extLst>
          </p:cNvPr>
          <p:cNvSpPr txBox="1"/>
          <p:nvPr/>
        </p:nvSpPr>
        <p:spPr>
          <a:xfrm>
            <a:off x="452734" y="2650143"/>
            <a:ext cx="60977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import </a:t>
            </a:r>
            <a:r>
              <a:rPr lang="en-GB" dirty="0" err="1"/>
              <a:t>tkinter</a:t>
            </a:r>
            <a:r>
              <a:rPr lang="en-GB" dirty="0"/>
              <a:t> as </a:t>
            </a:r>
            <a:r>
              <a:rPr lang="en-GB" dirty="0" err="1"/>
              <a:t>tk</a:t>
            </a:r>
            <a:endParaRPr lang="en-GB" dirty="0"/>
          </a:p>
        </p:txBody>
      </p:sp>
      <p:pic>
        <p:nvPicPr>
          <p:cNvPr id="9" name="20240404-1837-13.8261545">
            <a:hlinkClick r:id="" action="ppaction://media"/>
            <a:extLst>
              <a:ext uri="{FF2B5EF4-FFF2-40B4-BE49-F238E27FC236}">
                <a16:creationId xmlns:a16="http://schemas.microsoft.com/office/drawing/2014/main" id="{16743395-C386-7472-D5B5-BE8D5FB7B11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14990" y="2135055"/>
            <a:ext cx="8297351" cy="3763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953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319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78FABD-E04A-3D15-305A-BBAC161A4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Task05_Create Music Player Module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7CD4F3-98A9-5AB6-FD92-8B77231DE8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04AF54-5F70-3308-6DC9-69C5C5059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0117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4EB3D-72BA-EE6A-E324-1C47E3A4A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Task05_Create Music Player Module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D3903F-5017-5ADD-0D34-4BB5978BCB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volume_control.py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audio_visualization.py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filemenu.py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main.py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192DF3-7728-1A9F-DA79-CCE6238980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24</a:t>
            </a:fld>
            <a:endParaRPr lang="en-US"/>
          </a:p>
        </p:txBody>
      </p:sp>
      <p:pic>
        <p:nvPicPr>
          <p:cNvPr id="6" name="20240404-1848-11.7764640">
            <a:hlinkClick r:id="" action="ppaction://media"/>
            <a:extLst>
              <a:ext uri="{FF2B5EF4-FFF2-40B4-BE49-F238E27FC236}">
                <a16:creationId xmlns:a16="http://schemas.microsoft.com/office/drawing/2014/main" id="{6B13047E-99E2-7920-5A24-A9BF1ECFD79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40546" y="2001653"/>
            <a:ext cx="6235886" cy="4426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8288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39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6AAAB-7F8E-A82B-E0EE-CE835B101F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Resources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9BA286-447D-70E1-28A9-4A8BF9CD5E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Music Visualizer by Beat Detection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87DCAF-0D17-08F9-9C43-A370641C9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20174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B50784-F1ED-6233-8C66-5F4CC2CEC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Libraries Installation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642BA-CAD8-C821-D0F5-1EF75EB207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Pygame</a:t>
            </a:r>
            <a:endParaRPr lang="en-GB" dirty="0"/>
          </a:p>
          <a:p>
            <a:r>
              <a:rPr lang="en-GB" dirty="0" err="1"/>
              <a:t>Numpy</a:t>
            </a:r>
            <a:endParaRPr lang="en-GB" dirty="0"/>
          </a:p>
          <a:p>
            <a:r>
              <a:rPr lang="en-GB" dirty="0" err="1"/>
              <a:t>Sounddevice</a:t>
            </a:r>
            <a:endParaRPr lang="en-GB" dirty="0"/>
          </a:p>
          <a:p>
            <a:r>
              <a:rPr lang="en-GB" dirty="0" err="1"/>
              <a:t>soundfile</a:t>
            </a:r>
            <a:endParaRPr lang="en-GB" dirty="0"/>
          </a:p>
          <a:p>
            <a:r>
              <a:rPr lang="en-GB" dirty="0"/>
              <a:t>Matplotlib</a:t>
            </a:r>
          </a:p>
          <a:p>
            <a:r>
              <a:rPr lang="en-GB" dirty="0" err="1"/>
              <a:t>Aubio</a:t>
            </a:r>
            <a:endParaRPr lang="en-GB" dirty="0"/>
          </a:p>
          <a:p>
            <a:r>
              <a:rPr lang="en-GB" dirty="0" err="1"/>
              <a:t>Pydub</a:t>
            </a:r>
            <a:endParaRPr lang="en-GB" dirty="0"/>
          </a:p>
          <a:p>
            <a:r>
              <a:rPr lang="en-GB" dirty="0" err="1"/>
              <a:t>librosa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6CC76F-289C-8A5D-2F23-3ECA03719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26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AFBEB7-D570-4DB8-9708-BAFB74FADD87}"/>
              </a:ext>
            </a:extLst>
          </p:cNvPr>
          <p:cNvSpPr txBox="1"/>
          <p:nvPr/>
        </p:nvSpPr>
        <p:spPr>
          <a:xfrm>
            <a:off x="5262880" y="3605014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pip install </a:t>
            </a:r>
            <a:r>
              <a:rPr lang="en-US" dirty="0" err="1"/>
              <a:t>numpy</a:t>
            </a:r>
            <a:r>
              <a:rPr lang="en-US" dirty="0"/>
              <a:t> </a:t>
            </a:r>
            <a:r>
              <a:rPr lang="en-US" dirty="0" err="1"/>
              <a:t>scipy</a:t>
            </a:r>
            <a:r>
              <a:rPr lang="en-US" dirty="0"/>
              <a:t> </a:t>
            </a:r>
            <a:r>
              <a:rPr lang="en-US" dirty="0" err="1"/>
              <a:t>librosa</a:t>
            </a:r>
            <a:r>
              <a:rPr lang="en-US" dirty="0"/>
              <a:t> </a:t>
            </a:r>
            <a:r>
              <a:rPr lang="en-US" dirty="0" err="1"/>
              <a:t>pydub</a:t>
            </a:r>
            <a:r>
              <a:rPr lang="en-US" dirty="0"/>
              <a:t> </a:t>
            </a:r>
            <a:r>
              <a:rPr lang="en-US" dirty="0" err="1"/>
              <a:t>aubio</a:t>
            </a:r>
            <a:r>
              <a:rPr lang="en-US" dirty="0"/>
              <a:t> matplotlib </a:t>
            </a:r>
            <a:r>
              <a:rPr lang="en-US" dirty="0" err="1"/>
              <a:t>soundfile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1687187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E6F4BC-0F07-4661-2F0B-DF47723F32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Audio visualization</a:t>
            </a:r>
            <a:endParaRPr lang="en-GB" dirty="0"/>
          </a:p>
        </p:txBody>
      </p:sp>
      <p:pic>
        <p:nvPicPr>
          <p:cNvPr id="9" name="StarWars60">
            <a:hlinkClick r:id="" action="ppaction://media"/>
            <a:extLst>
              <a:ext uri="{FF2B5EF4-FFF2-40B4-BE49-F238E27FC236}">
                <a16:creationId xmlns:a16="http://schemas.microsoft.com/office/drawing/2014/main" id="{ABEABB66-6C6B-7D50-226F-F3ABF424A2FE}"/>
              </a:ext>
            </a:extLst>
          </p:cNvPr>
          <p:cNvPicPr>
            <a:picLocks noGrp="1" noChangeAspect="1"/>
          </p:cNvPicPr>
          <p:nvPr>
            <p:ph idx="1"/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07132" y="770262"/>
            <a:ext cx="688868" cy="688868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07B305-33B1-D92B-09B0-4D8FF502E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27</a:t>
            </a:fld>
            <a:endParaRPr lang="en-US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CBB8A486-E9BC-8189-A5F4-BDF658129C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9297" y="2293872"/>
            <a:ext cx="3867807" cy="329320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</a:rPr>
              <a:t>import 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numpy 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</a:rPr>
              <a:t>as 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np</a:t>
            </a:r>
            <a:b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</a:rPr>
              <a:t>import 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sounddevice 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</a:rPr>
              <a:t>as 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sd</a:t>
            </a:r>
            <a:b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</a:rPr>
              <a:t>import 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matplotlib.pyplot 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</a:rPr>
              <a:t>as 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plt</a:t>
            </a:r>
            <a:b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</a:rPr>
              <a:t>import 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soundfile 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</a:rPr>
              <a:t>as 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sf</a:t>
            </a:r>
            <a:b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b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b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</a:rPr>
              <a:t># Load the audio file</a:t>
            </a:r>
            <a:b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</a:rPr>
            </a:b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filename = 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</a:rPr>
              <a:t>'StarWars60.wav'</a:t>
            </a:r>
            <a:b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</a:rPr>
            </a:b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</a:rPr>
              <a:t>#data, samplerate = sd.read(filename)</a:t>
            </a:r>
            <a:b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</a:rPr>
            </a:b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data, samplerate = sf.read(filename, 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660099"/>
                </a:solidFill>
                <a:effectLst/>
                <a:latin typeface="Arial Unicode MS"/>
              </a:rPr>
              <a:t>dtype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=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</a:rPr>
              <a:t>'float32'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)</a:t>
            </a:r>
            <a:b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b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</a:rPr>
              <a:t># Get the average amplitude of the audio data</a:t>
            </a:r>
            <a:b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</a:rPr>
            </a:b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average_amplitude = np.mean(np.abs(data))</a:t>
            </a:r>
            <a:b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00080"/>
                </a:solidFill>
                <a:effectLst/>
                <a:latin typeface="Arial Unicode MS"/>
              </a:rPr>
              <a:t>print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(average_amplitude)</a:t>
            </a:r>
            <a:b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</a:rPr>
              <a:t># Plot the audio data</a:t>
            </a:r>
            <a:b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</a:rPr>
            </a:b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plt.plot(data)</a:t>
            </a:r>
            <a:b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b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</a:rPr>
              <a:t># Show the plot</a:t>
            </a:r>
            <a:b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</a:rPr>
            </a:b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plt.show()</a:t>
            </a:r>
            <a:b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7610309-50B9-78B8-1E94-75E1A2AF37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57840" y="1878912"/>
            <a:ext cx="5524992" cy="412312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6CAE6CB-7063-2139-6D9E-233F4B21B8EF}"/>
              </a:ext>
            </a:extLst>
          </p:cNvPr>
          <p:cNvSpPr txBox="1"/>
          <p:nvPr/>
        </p:nvSpPr>
        <p:spPr>
          <a:xfrm>
            <a:off x="7773241" y="1569657"/>
            <a:ext cx="3510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Displaying waveform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64566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A95E21-3439-9387-9984-BC07157C67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</a:t>
            </a:r>
            <a:r>
              <a:rPr lang="en-US" dirty="0" err="1"/>
              <a:t>Pydub</a:t>
            </a:r>
            <a:r>
              <a:rPr lang="en-US" dirty="0"/>
              <a:t> library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2FC1A1-0405-4D79-6D83-0CE24E9587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Convert audio data to </a:t>
            </a:r>
            <a:r>
              <a:rPr lang="en-US" dirty="0" err="1"/>
              <a:t>numpy</a:t>
            </a:r>
            <a:r>
              <a:rPr lang="en-US" dirty="0"/>
              <a:t> array using </a:t>
            </a:r>
            <a:r>
              <a:rPr lang="en-US" dirty="0" err="1"/>
              <a:t>pydub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2D062A-C791-3F52-7C8D-DF26D88262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28</a:t>
            </a:fld>
            <a:endParaRPr lang="en-US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D39FEAFE-AA21-04A1-5D36-56683883DE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1857" y="3061039"/>
            <a:ext cx="3993931" cy="347787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</a:rPr>
              <a:t>from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pydub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</a:rPr>
              <a:t>import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AudioSegment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</a:rPr>
              <a:t>import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numpy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</a:rPr>
              <a:t>as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np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</a:rPr>
              <a:t>import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matplotlib.pyplot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</a:rPr>
              <a:t>as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plt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</a:rPr>
              <a:t>def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Arial Unicode MS"/>
              </a:rPr>
              <a:t>display_waveform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(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file_path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):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   audio =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AudioSegment.from_file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(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file_path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)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   </a:t>
            </a:r>
            <a:r>
              <a:rPr kumimoji="0" lang="en-US" altLang="en-US" sz="10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</a:rPr>
              <a:t># Convert audio data to </a:t>
            </a:r>
            <a:r>
              <a:rPr kumimoji="0" lang="en-US" altLang="en-US" sz="10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</a:rPr>
              <a:t>numpy</a:t>
            </a:r>
            <a:r>
              <a:rPr kumimoji="0" lang="en-US" altLang="en-US" sz="10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</a:rPr>
              <a:t> array</a:t>
            </a:r>
            <a:br>
              <a:rPr kumimoji="0" lang="en-US" altLang="en-US" sz="10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</a:rPr>
            </a:br>
            <a:r>
              <a:rPr kumimoji="0" lang="en-US" altLang="en-US" sz="10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</a:rPr>
              <a:t>   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audio_data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=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np.array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(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audio.get_array_of_samples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())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  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audio_data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=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audio_data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/ (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</a:rPr>
              <a:t>2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**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</a:rPr>
              <a:t>15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)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   </a:t>
            </a:r>
            <a:r>
              <a:rPr kumimoji="0" lang="en-US" altLang="en-US" sz="10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</a:rPr>
              <a:t># Plot the audio data</a:t>
            </a:r>
            <a:br>
              <a:rPr kumimoji="0" lang="en-US" altLang="en-US" sz="10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</a:rPr>
            </a:br>
            <a:r>
              <a:rPr kumimoji="0" lang="en-US" altLang="en-US" sz="10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</a:rPr>
              <a:t>   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plt.figure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(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660099"/>
                </a:solidFill>
                <a:effectLst/>
                <a:latin typeface="Arial Unicode MS"/>
              </a:rPr>
              <a:t>figsize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=(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</a:rPr>
              <a:t>12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,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</a:rPr>
              <a:t>4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))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  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plt.plot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(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audio_data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)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  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plt.title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(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</a:rPr>
              <a:t>'Audio Waveform'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)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  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plt.xlabel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(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</a:rPr>
              <a:t>'Sample Index'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)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  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plt.ylabel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(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</a:rPr>
              <a:t>'Amplitude'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)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  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plt.show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()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r>
              <a:rPr kumimoji="0" lang="en-US" altLang="en-US" sz="10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</a:rPr>
              <a:t># Replace "your_audio_file.mp3" with the path to your audio file</a:t>
            </a:r>
            <a:br>
              <a:rPr kumimoji="0" lang="en-US" altLang="en-US" sz="10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</a:rPr>
            </a:b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file_path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=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</a:rPr>
              <a:t>"StarWars60.wav"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</a:rPr>
            </a:b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display_waveform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(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file_path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)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737C7CA-45F6-0E89-C1B0-238A8D95E0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6993" y="3144090"/>
            <a:ext cx="8040414" cy="2893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7341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A95E21-3439-9387-9984-BC07157C67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</a:t>
            </a:r>
            <a:r>
              <a:rPr lang="en-US" dirty="0" err="1"/>
              <a:t>Pydub</a:t>
            </a:r>
            <a:r>
              <a:rPr lang="en-US" dirty="0"/>
              <a:t> library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2FC1A1-0405-4D79-6D83-0CE24E9587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Convert audio data to </a:t>
            </a:r>
            <a:r>
              <a:rPr lang="en-US" dirty="0" err="1"/>
              <a:t>numpy</a:t>
            </a:r>
            <a:r>
              <a:rPr lang="en-US" dirty="0"/>
              <a:t> array using </a:t>
            </a:r>
            <a:r>
              <a:rPr lang="en-US" dirty="0" err="1"/>
              <a:t>pydub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2D062A-C791-3F52-7C8D-DF26D88262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29</a:t>
            </a:fld>
            <a:endParaRPr lang="en-US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D39FEAFE-AA21-04A1-5D36-56683883DE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1857" y="3061039"/>
            <a:ext cx="3993931" cy="347787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</a:rPr>
              <a:t>from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pydub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</a:rPr>
              <a:t>import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AudioSegment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</a:rPr>
              <a:t>import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numpy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</a:rPr>
              <a:t>as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np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</a:rPr>
              <a:t>import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matplotlib.pyplot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</a:rPr>
              <a:t>as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plt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</a:rPr>
              <a:t>def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Arial Unicode MS"/>
              </a:rPr>
              <a:t>display_waveform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(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file_path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):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   audio =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AudioSegment.from_file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(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file_path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)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   </a:t>
            </a:r>
            <a:r>
              <a:rPr kumimoji="0" lang="en-US" altLang="en-US" sz="10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</a:rPr>
              <a:t># Convert audio data to </a:t>
            </a:r>
            <a:r>
              <a:rPr kumimoji="0" lang="en-US" altLang="en-US" sz="10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</a:rPr>
              <a:t>numpy</a:t>
            </a:r>
            <a:r>
              <a:rPr kumimoji="0" lang="en-US" altLang="en-US" sz="10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</a:rPr>
              <a:t> array</a:t>
            </a:r>
            <a:br>
              <a:rPr kumimoji="0" lang="en-US" altLang="en-US" sz="10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</a:rPr>
            </a:br>
            <a:r>
              <a:rPr kumimoji="0" lang="en-US" altLang="en-US" sz="10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</a:rPr>
              <a:t>   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audio_data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=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np.array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(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audio.get_array_of_samples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())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  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audio_data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=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audio_data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/ (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</a:rPr>
              <a:t>2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**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</a:rPr>
              <a:t>15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)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   </a:t>
            </a:r>
            <a:r>
              <a:rPr kumimoji="0" lang="en-US" altLang="en-US" sz="10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</a:rPr>
              <a:t># Plot the audio data</a:t>
            </a:r>
            <a:br>
              <a:rPr kumimoji="0" lang="en-US" altLang="en-US" sz="10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</a:rPr>
            </a:br>
            <a:r>
              <a:rPr kumimoji="0" lang="en-US" altLang="en-US" sz="10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</a:rPr>
              <a:t>   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plt.figure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(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660099"/>
                </a:solidFill>
                <a:effectLst/>
                <a:latin typeface="Arial Unicode MS"/>
              </a:rPr>
              <a:t>figsize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=(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</a:rPr>
              <a:t>12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,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</a:rPr>
              <a:t>4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))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  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plt.plot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(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audio_data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)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  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plt.title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(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</a:rPr>
              <a:t>'Audio Waveform'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)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  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plt.xlabel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(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</a:rPr>
              <a:t>'Sample Index'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)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  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plt.ylabel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(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</a:rPr>
              <a:t>'Amplitude'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)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  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plt.show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()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r>
              <a:rPr kumimoji="0" lang="en-US" altLang="en-US" sz="10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</a:rPr>
              <a:t># Replace "your_audio_file.mp3" with the path to your audio file</a:t>
            </a:r>
            <a:br>
              <a:rPr kumimoji="0" lang="en-US" altLang="en-US" sz="10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</a:rPr>
            </a:b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file_path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=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</a:rPr>
              <a:t>"StarWars60.wav"</a:t>
            </a:r>
            <a:b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</a:rPr>
            </a:b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display_waveform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(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file_path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)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737C7CA-45F6-0E89-C1B0-238A8D95E0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6993" y="3144090"/>
            <a:ext cx="8040414" cy="289318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589E58F-9953-1299-FE24-D015877D7A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1572" y="3198172"/>
            <a:ext cx="7598979" cy="297402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38D706D-5F6C-A65C-0B2B-D97122D5D863}"/>
              </a:ext>
            </a:extLst>
          </p:cNvPr>
          <p:cNvSpPr txBox="1"/>
          <p:nvPr/>
        </p:nvSpPr>
        <p:spPr>
          <a:xfrm>
            <a:off x="4056993" y="2867348"/>
            <a:ext cx="89075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audio_data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audio_data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/ (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np.mean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np.abs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audio_data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)))</a:t>
            </a:r>
          </a:p>
        </p:txBody>
      </p:sp>
    </p:spTree>
    <p:extLst>
      <p:ext uri="{BB962C8B-B14F-4D97-AF65-F5344CB8AC3E}">
        <p14:creationId xmlns:p14="http://schemas.microsoft.com/office/powerpoint/2010/main" val="16216820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94AA2BD-2E3F-4B1D-8127-5744B81153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036D37-3688-7E2F-32B4-FB086B2F9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987552"/>
            <a:ext cx="4485861" cy="1088136"/>
          </a:xfrm>
        </p:spPr>
        <p:txBody>
          <a:bodyPr anchor="b">
            <a:normAutofit/>
          </a:bodyPr>
          <a:lstStyle/>
          <a:p>
            <a:r>
              <a:rPr lang="en-US" sz="3400"/>
              <a:t>Music Visualization</a:t>
            </a:r>
            <a:endParaRPr lang="en-GB" sz="340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BD02261-2DC8-4AA8-9E16-7751AE892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D752CF2-2291-40B5-B462-C17B174C1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6000"/>
            <a:ext cx="438912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10C76F-6C91-1302-22B0-3C9C5E2D3F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479" y="2688336"/>
            <a:ext cx="4498848" cy="3584448"/>
          </a:xfrm>
        </p:spPr>
        <p:txBody>
          <a:bodyPr anchor="t">
            <a:normAutofit/>
          </a:bodyPr>
          <a:lstStyle/>
          <a:p>
            <a:r>
              <a:rPr lang="en-US" sz="1700"/>
              <a:t>The process of creating visual representations of audio signals, such as music.</a:t>
            </a:r>
          </a:p>
          <a:p>
            <a:r>
              <a:rPr lang="en-US" sz="1700"/>
              <a:t>To provide a way to analyze and understand audio signals, and to create visually appealing representations of audio signals for artistic or entertainment purposes.</a:t>
            </a:r>
            <a:endParaRPr lang="en-GB" sz="17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75BB2D-A0D9-74CD-13C1-533E32B7EDE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616" r="25921"/>
          <a:stretch/>
        </p:blipFill>
        <p:spPr>
          <a:xfrm>
            <a:off x="5308052" y="10"/>
            <a:ext cx="6883948" cy="6857990"/>
          </a:xfrm>
          <a:custGeom>
            <a:avLst/>
            <a:gdLst/>
            <a:ahLst/>
            <a:cxnLst/>
            <a:rect l="l" t="t" r="r" b="b"/>
            <a:pathLst>
              <a:path w="6883948" h="6858000">
                <a:moveTo>
                  <a:pt x="365648" y="0"/>
                </a:moveTo>
                <a:lnTo>
                  <a:pt x="6883948" y="0"/>
                </a:lnTo>
                <a:lnTo>
                  <a:pt x="6883948" y="6858000"/>
                </a:lnTo>
                <a:lnTo>
                  <a:pt x="365648" y="6858000"/>
                </a:lnTo>
                <a:lnTo>
                  <a:pt x="360213" y="6835050"/>
                </a:lnTo>
                <a:cubicBezTo>
                  <a:pt x="128263" y="5788167"/>
                  <a:pt x="0" y="4637179"/>
                  <a:pt x="0" y="3429001"/>
                </a:cubicBezTo>
                <a:cubicBezTo>
                  <a:pt x="0" y="2220824"/>
                  <a:pt x="128263" y="1069835"/>
                  <a:pt x="360213" y="22952"/>
                </a:cubicBezTo>
                <a:close/>
              </a:path>
            </a:pathLst>
          </a:custGeom>
          <a:effectLst>
            <a:outerShdw blurRad="50800" dist="38100" dir="10800000" algn="r" rotWithShape="0">
              <a:schemeClr val="bg1">
                <a:lumMod val="85000"/>
                <a:alpha val="30000"/>
              </a:schemeClr>
            </a:outerShdw>
          </a:effec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36C2AF-FCC0-3626-5986-C1B988A8D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37321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B2DC25EE-239B-4C5F-AAD1-255A7D5F1EE2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3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81200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8ACF5-714D-C0A3-949C-5A4D9E1D8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 </a:t>
            </a:r>
            <a:r>
              <a:rPr lang="en-US" dirty="0" err="1"/>
              <a:t>Aubio</a:t>
            </a:r>
            <a:r>
              <a:rPr lang="en-US" dirty="0"/>
              <a:t> library for beat detection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B7CE6F-CB6E-8861-A90D-74F9F129F0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30</a:t>
            </a:fld>
            <a:endParaRPr lang="en-US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3844E796-68D8-ABBF-7C45-2B6DA34E3E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15282" y="548640"/>
            <a:ext cx="4193628" cy="612475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</a:rPr>
              <a:t>import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numpy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</a:rPr>
              <a:t>as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np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</a:rPr>
              <a:t>import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matplotlib.pyplot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</a:rPr>
              <a:t>as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plt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</a:rPr>
              <a:t>from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pydub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</a:rPr>
              <a:t>import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AudioSegment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</a:rPr>
              <a:t>from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aubio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</a:rPr>
              <a:t>import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source, tempo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</a:rPr>
              <a:t>def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Arial Unicode MS"/>
              </a:rPr>
              <a:t>display_waveform_with_beats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(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file_path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):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   audio =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AudioSegment.from_file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(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file_path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)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   </a:t>
            </a:r>
            <a:r>
              <a:rPr kumimoji="0" lang="en-US" altLang="en-US" sz="8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</a:rPr>
              <a:t># Convert audio data to </a:t>
            </a:r>
            <a:r>
              <a:rPr kumimoji="0" lang="en-US" altLang="en-US" sz="8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</a:rPr>
              <a:t>numpy</a:t>
            </a:r>
            <a:r>
              <a:rPr kumimoji="0" lang="en-US" altLang="en-US" sz="8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</a:rPr>
              <a:t> array</a:t>
            </a:r>
            <a:br>
              <a:rPr kumimoji="0" lang="en-US" altLang="en-US" sz="8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</a:rPr>
            </a:br>
            <a:r>
              <a:rPr kumimoji="0" lang="en-US" altLang="en-US" sz="8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</a:rPr>
              <a:t>   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audio_data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=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np.array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(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audio.get_array_of_samples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())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  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audio_data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=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audio_data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/ (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</a:rPr>
              <a:t>2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**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</a:rPr>
              <a:t>15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)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   </a:t>
            </a:r>
            <a:r>
              <a:rPr kumimoji="0" lang="en-US" altLang="en-US" sz="8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</a:rPr>
              <a:t># Set up beat detection</a:t>
            </a:r>
            <a:br>
              <a:rPr kumimoji="0" lang="en-US" altLang="en-US" sz="8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</a:rPr>
            </a:br>
            <a:r>
              <a:rPr kumimoji="0" lang="en-US" altLang="en-US" sz="8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</a:rPr>
              <a:t>   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win_s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=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</a:rPr>
              <a:t>512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</a:rPr>
              <a:t>   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hop_s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=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win_s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//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</a:rPr>
              <a:t>2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</a:rPr>
              <a:t>   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samplerate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=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audio.frame_rate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   s = source(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file_path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,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samplerate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,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hop_s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)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   o = tempo(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</a:rPr>
              <a:t>"default"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,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win_s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,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hop_s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,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samplerate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)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   </a:t>
            </a:r>
            <a:r>
              <a:rPr kumimoji="0" lang="en-US" altLang="en-US" sz="8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</a:rPr>
              <a:t># Collect beat positions</a:t>
            </a:r>
            <a:br>
              <a:rPr kumimoji="0" lang="en-US" altLang="en-US" sz="8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</a:rPr>
            </a:br>
            <a:r>
              <a:rPr kumimoji="0" lang="en-US" altLang="en-US" sz="8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</a:rPr>
              <a:t>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beats = []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</a:rPr>
              <a:t>while True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: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       samples, read = s()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      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is_beat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= o(samples)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   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</a:rPr>
              <a:t>if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is_beat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: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          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beats.append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(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o.get_last_s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())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   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</a:rPr>
              <a:t>if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read &lt;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hop_s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: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       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</a:rPr>
              <a:t>break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</a:rPr>
            </a:b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</a:rPr>
              <a:t>    </a:t>
            </a:r>
            <a:r>
              <a:rPr kumimoji="0" lang="en-US" altLang="en-US" sz="8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</a:rPr>
              <a:t># Plot the audio data</a:t>
            </a:r>
            <a:br>
              <a:rPr kumimoji="0" lang="en-US" altLang="en-US" sz="8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</a:rPr>
            </a:br>
            <a:r>
              <a:rPr kumimoji="0" lang="en-US" altLang="en-US" sz="8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</a:rPr>
              <a:t>   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plt.figure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(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660099"/>
                </a:solidFill>
                <a:effectLst/>
                <a:latin typeface="Arial Unicode MS"/>
              </a:rPr>
              <a:t>figsize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=(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</a:rPr>
              <a:t>12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,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</a:rPr>
              <a:t>4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))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  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plt.plot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(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audio_data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)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   </a:t>
            </a:r>
            <a:r>
              <a:rPr kumimoji="0" lang="en-US" altLang="en-US" sz="8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</a:rPr>
              <a:t># Plot the detected beats</a:t>
            </a:r>
            <a:br>
              <a:rPr kumimoji="0" lang="en-US" altLang="en-US" sz="8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</a:rPr>
            </a:br>
            <a:r>
              <a:rPr kumimoji="0" lang="en-US" altLang="en-US" sz="8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</a:rPr>
              <a:t>   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</a:rPr>
              <a:t>for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beat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</a:rPr>
              <a:t>in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beats: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      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plt.axvline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(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60099"/>
                </a:solidFill>
                <a:effectLst/>
                <a:latin typeface="Arial Unicode MS"/>
              </a:rPr>
              <a:t>x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=beat *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samplerate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,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660099"/>
                </a:solidFill>
                <a:effectLst/>
                <a:latin typeface="Arial Unicode MS"/>
              </a:rPr>
              <a:t>color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=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</a:rPr>
              <a:t>'r'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,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660099"/>
                </a:solidFill>
                <a:effectLst/>
                <a:latin typeface="Arial Unicode MS"/>
              </a:rPr>
              <a:t>linestyle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=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</a:rPr>
              <a:t>'-'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)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  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plt.title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(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</a:rPr>
              <a:t>'Audio Waveform with Detected Beats'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)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  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plt.xlabel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(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</a:rPr>
              <a:t>'Sample Index'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)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  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plt.ylabel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(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</a:rPr>
              <a:t>'Amplitude'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)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   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plt.show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()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r>
              <a:rPr kumimoji="0" lang="en-US" altLang="en-US" sz="8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</a:rPr>
              <a:t># Replace "your_audio_file.mp3" with the path to your audio file</a:t>
            </a:r>
            <a:br>
              <a:rPr kumimoji="0" lang="en-US" altLang="en-US" sz="8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</a:rPr>
            </a:b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file_path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 = 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</a:rPr>
              <a:t>"StarWars60.wav"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</a:rPr>
            </a:b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display_waveform_with_beats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(</a:t>
            </a:r>
            <a:r>
              <a:rPr kumimoji="0" lang="en-US" altLang="en-US" sz="8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file_path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  <a:t>)</a:t>
            </a:r>
            <a:b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</a:rPr>
            </a:b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ED3C338-5897-3501-634C-F96252B395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090" y="3832468"/>
            <a:ext cx="6975692" cy="260449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70C76BD-294A-A866-6322-C20146F04300}"/>
              </a:ext>
            </a:extLst>
          </p:cNvPr>
          <p:cNvSpPr txBox="1"/>
          <p:nvPr/>
        </p:nvSpPr>
        <p:spPr>
          <a:xfrm>
            <a:off x="657737" y="2149258"/>
            <a:ext cx="416651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Spectral Flux method, which measures the difference in energy between consecutive short-time spectral frames.</a:t>
            </a:r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A8E6893-3223-0169-B91D-88B41E0373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0298" y="1506765"/>
            <a:ext cx="2529702" cy="2399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15437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C5B35-BD6A-3164-E1FC-B9B30DD51F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5. Audio Stream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0E6F0B-2577-4B3C-78DB-C54D313A79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F23C78-1B41-DAEB-32E8-205D668EE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31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9016740-ACDB-043E-E697-C26B4FC617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7585" y="1641511"/>
            <a:ext cx="6148552" cy="4714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17521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4B1DE-CB52-B605-FC92-8386B42F9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1CEFD5-1D5C-1A6D-67D1-B10379C7E1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DF76F4-A097-8B41-BA60-5444D2F48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1258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72647-5100-1AE7-B83D-44E3F9CCD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Audio signal processing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C1CD0B-7013-6891-9A95-E437EFB921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50C7CC-24EA-EA21-1102-E57BB380EF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ECA1EB-7310-3803-DE4B-9F9BECF402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7169" y="1901827"/>
            <a:ext cx="9525000" cy="4819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1307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BF4D663-5AFD-2971-E037-8807762F1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5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E1E60B-0F9D-571A-300C-C9C3F0C45EEA}"/>
              </a:ext>
            </a:extLst>
          </p:cNvPr>
          <p:cNvSpPr txBox="1"/>
          <p:nvPr/>
        </p:nvSpPr>
        <p:spPr>
          <a:xfrm>
            <a:off x="430006" y="819807"/>
            <a:ext cx="1933903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Audio input</a:t>
            </a:r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89041B-5F31-3DD9-7363-012EEEED9B13}"/>
              </a:ext>
            </a:extLst>
          </p:cNvPr>
          <p:cNvSpPr txBox="1"/>
          <p:nvPr/>
        </p:nvSpPr>
        <p:spPr>
          <a:xfrm>
            <a:off x="4235670" y="819807"/>
            <a:ext cx="2196662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GB" dirty="0"/>
              <a:t>Signal Processing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101E60E-F956-1D57-31FC-CC02329102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614" y="1620277"/>
            <a:ext cx="2562689" cy="891696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539938E-04BD-C617-1A62-56D1695F8ACC}"/>
              </a:ext>
            </a:extLst>
          </p:cNvPr>
          <p:cNvCxnSpPr>
            <a:stCxn id="3" idx="3"/>
            <a:endCxn id="5" idx="1"/>
          </p:cNvCxnSpPr>
          <p:nvPr/>
        </p:nvCxnSpPr>
        <p:spPr>
          <a:xfrm>
            <a:off x="2363909" y="1004473"/>
            <a:ext cx="187176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A0C26AF2-CFC7-808F-E5BB-0B60613620B2}"/>
              </a:ext>
            </a:extLst>
          </p:cNvPr>
          <p:cNvSpPr txBox="1"/>
          <p:nvPr/>
        </p:nvSpPr>
        <p:spPr>
          <a:xfrm>
            <a:off x="8121868" y="819807"/>
            <a:ext cx="2469931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GB" dirty="0"/>
              <a:t>Data Representation</a:t>
            </a:r>
          </a:p>
        </p:txBody>
      </p:sp>
      <p:pic>
        <p:nvPicPr>
          <p:cNvPr id="13" name="Picture 12" descr="Text&#10;&#10;Description automatically generated">
            <a:extLst>
              <a:ext uri="{FF2B5EF4-FFF2-40B4-BE49-F238E27FC236}">
                <a16:creationId xmlns:a16="http://schemas.microsoft.com/office/drawing/2014/main" id="{49EF40F0-5CF6-84B3-1C93-DCB64BF3D0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7668" y="4804165"/>
            <a:ext cx="4200525" cy="159067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8213351-C081-CF94-0C8D-0BD2313DE0E7}"/>
              </a:ext>
            </a:extLst>
          </p:cNvPr>
          <p:cNvSpPr txBox="1"/>
          <p:nvPr/>
        </p:nvSpPr>
        <p:spPr>
          <a:xfrm>
            <a:off x="7985234" y="5845049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Beat detection</a:t>
            </a:r>
            <a:endParaRPr lang="en-GB" dirty="0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138AB75-04D2-5D6D-302B-FA5A7819F25E}"/>
              </a:ext>
            </a:extLst>
          </p:cNvPr>
          <p:cNvCxnSpPr>
            <a:stCxn id="5" idx="3"/>
            <a:endCxn id="11" idx="1"/>
          </p:cNvCxnSpPr>
          <p:nvPr/>
        </p:nvCxnSpPr>
        <p:spPr>
          <a:xfrm>
            <a:off x="6432332" y="1004473"/>
            <a:ext cx="168953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46DB75CA-1EBA-0F85-03D5-81249CD57602}"/>
              </a:ext>
            </a:extLst>
          </p:cNvPr>
          <p:cNvSpPr txBox="1"/>
          <p:nvPr/>
        </p:nvSpPr>
        <p:spPr>
          <a:xfrm>
            <a:off x="8295290" y="4304383"/>
            <a:ext cx="1983828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GB" dirty="0"/>
              <a:t>Visualization</a:t>
            </a:r>
          </a:p>
        </p:txBody>
      </p:sp>
      <p:sp>
        <p:nvSpPr>
          <p:cNvPr id="20" name="Arrow: Down 19">
            <a:extLst>
              <a:ext uri="{FF2B5EF4-FFF2-40B4-BE49-F238E27FC236}">
                <a16:creationId xmlns:a16="http://schemas.microsoft.com/office/drawing/2014/main" id="{14ACBD33-159F-1991-9172-500CAD995ED0}"/>
              </a:ext>
            </a:extLst>
          </p:cNvPr>
          <p:cNvSpPr/>
          <p:nvPr/>
        </p:nvSpPr>
        <p:spPr>
          <a:xfrm>
            <a:off x="8870731" y="3773214"/>
            <a:ext cx="861848" cy="36512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72E7DC92-8D60-D854-80DC-619E6E0044C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4374"/>
          <a:stretch/>
        </p:blipFill>
        <p:spPr>
          <a:xfrm>
            <a:off x="3493939" y="1295155"/>
            <a:ext cx="3391158" cy="2005564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8D6489FB-6C81-E44E-B1A1-7474573153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10095" y="1423206"/>
            <a:ext cx="2469932" cy="1877513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4A71BE7E-AB92-4ADF-876B-239D32E6C96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42736" y="1423206"/>
            <a:ext cx="2533650" cy="180975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6776E803-80A3-12D8-FC26-356603985A0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9597" y="3773214"/>
            <a:ext cx="2095500" cy="2790825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EA0B575-961E-37A0-2CF1-207C64A8E959}"/>
              </a:ext>
            </a:extLst>
          </p:cNvPr>
          <p:cNvSpPr txBox="1"/>
          <p:nvPr/>
        </p:nvSpPr>
        <p:spPr>
          <a:xfrm>
            <a:off x="613311" y="4489049"/>
            <a:ext cx="2686478" cy="584775"/>
          </a:xfrm>
          <a:prstGeom prst="rect">
            <a:avLst/>
          </a:prstGeom>
          <a:noFill/>
          <a:ln>
            <a:noFill/>
            <a:prstDash val="dash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Workflow</a:t>
            </a:r>
            <a:endParaRPr lang="en-GB" sz="3200" b="1" dirty="0"/>
          </a:p>
        </p:txBody>
      </p:sp>
    </p:spTree>
    <p:extLst>
      <p:ext uri="{BB962C8B-B14F-4D97-AF65-F5344CB8AC3E}">
        <p14:creationId xmlns:p14="http://schemas.microsoft.com/office/powerpoint/2010/main" val="26088242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44CA0-FB8C-F7D0-35AF-4245E093B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Significance in Audio Engineering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CA6C89-5D35-E40A-A359-FC3CF4BB62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5233" y="2094068"/>
            <a:ext cx="6202800" cy="3694176"/>
          </a:xfrm>
        </p:spPr>
        <p:txBody>
          <a:bodyPr/>
          <a:lstStyle/>
          <a:p>
            <a:r>
              <a:rPr lang="en-US" dirty="0"/>
              <a:t>Importance of visualizing audio signals to understand frequency content, structure, and changes over time.</a:t>
            </a:r>
          </a:p>
          <a:p>
            <a:r>
              <a:rPr lang="en-US" dirty="0"/>
              <a:t>Applications in music production, sound design, and research.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E49F1A-26D0-F7C8-8E60-7BDE33D1B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6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9CE2DE-8D0A-543F-00E7-397A292834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5614" y="159350"/>
            <a:ext cx="4159458" cy="2339695"/>
          </a:xfrm>
          <a:prstGeom prst="rect">
            <a:avLst/>
          </a:prstGeom>
        </p:spPr>
      </p:pic>
      <p:pic>
        <p:nvPicPr>
          <p:cNvPr id="7" name="Picture 6" descr="Chart, line chart&#10;&#10;Description automatically generated">
            <a:extLst>
              <a:ext uri="{FF2B5EF4-FFF2-40B4-BE49-F238E27FC236}">
                <a16:creationId xmlns:a16="http://schemas.microsoft.com/office/drawing/2014/main" id="{CEDEB499-ADFD-A0EF-8A33-E141C03D99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2572" y="2768281"/>
            <a:ext cx="4762500" cy="1590675"/>
          </a:xfrm>
          <a:prstGeom prst="rect">
            <a:avLst/>
          </a:prstGeom>
        </p:spPr>
      </p:pic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A7F69D1B-A1BE-9409-140E-177C246AF7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5407" y="4612675"/>
            <a:ext cx="3333750" cy="2085975"/>
          </a:xfrm>
          <a:prstGeom prst="rect">
            <a:avLst/>
          </a:prstGeom>
        </p:spPr>
      </p:pic>
      <p:pic>
        <p:nvPicPr>
          <p:cNvPr id="11" name="Picture 10" descr="A picture containing chart&#10;&#10;Description automatically generated">
            <a:extLst>
              <a:ext uri="{FF2B5EF4-FFF2-40B4-BE49-F238E27FC236}">
                <a16:creationId xmlns:a16="http://schemas.microsoft.com/office/drawing/2014/main" id="{F8FB4D56-AE5A-74D5-5147-3D02242B75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0633" y="3787755"/>
            <a:ext cx="4572000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52955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17E43-F1F0-CBD2-0D42-B6FB1BAB3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01- Create Music control buttons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0CA463-79CE-E222-0477-302608200C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45BC3C-8658-CC5D-DECE-72F4E5309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4706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FBE6C-038D-D28C-2CF2-AED68DEB0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Task01-starter_music_playback</a:t>
            </a:r>
            <a:endParaRPr lang="en-GB" dirty="0"/>
          </a:p>
        </p:txBody>
      </p:sp>
      <p:pic>
        <p:nvPicPr>
          <p:cNvPr id="7" name="Untitled video - Made with Clipchamp">
            <a:hlinkClick r:id="" action="ppaction://media"/>
            <a:extLst>
              <a:ext uri="{FF2B5EF4-FFF2-40B4-BE49-F238E27FC236}">
                <a16:creationId xmlns:a16="http://schemas.microsoft.com/office/drawing/2014/main" id="{1A83D79F-AB6B-61E8-CCFE-BBBE47A7997C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182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00800" y="2457580"/>
            <a:ext cx="5790761" cy="3262736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7AE345-3E4D-8426-1886-CC9BC6A6D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8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52C3EE-A7AB-F543-C96E-B7C6D3CD14FD}"/>
              </a:ext>
            </a:extLst>
          </p:cNvPr>
          <p:cNvSpPr txBox="1"/>
          <p:nvPr/>
        </p:nvSpPr>
        <p:spPr>
          <a:xfrm>
            <a:off x="0" y="2755292"/>
            <a:ext cx="6400800" cy="263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def </a:t>
            </a:r>
            <a:r>
              <a:rPr lang="en-GB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draw_buttons</a:t>
            </a:r>
            <a:r>
              <a:rPr lang="en-GB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():</a:t>
            </a:r>
          </a:p>
          <a:p>
            <a:r>
              <a:rPr lang="en-GB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# Draw the play button</a:t>
            </a:r>
          </a:p>
          <a:p>
            <a:r>
              <a:rPr lang="en-GB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GB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pygame.draw.rect</a:t>
            </a:r>
            <a:r>
              <a:rPr lang="en-GB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(screen, GREEN, </a:t>
            </a:r>
            <a:r>
              <a:rPr lang="en-GB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play_button</a:t>
            </a:r>
            <a:r>
              <a:rPr lang="en-GB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GB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GB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play_text</a:t>
            </a:r>
            <a:r>
              <a:rPr lang="en-GB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GB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font.render</a:t>
            </a:r>
            <a:r>
              <a:rPr lang="en-GB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('Play', True, WHITE)</a:t>
            </a:r>
          </a:p>
          <a:p>
            <a:r>
              <a:rPr lang="en-GB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GB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screen.blit</a:t>
            </a:r>
            <a:r>
              <a:rPr lang="en-GB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play_text</a:t>
            </a:r>
            <a:r>
              <a:rPr lang="en-GB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, (</a:t>
            </a:r>
            <a:r>
              <a:rPr lang="en-GB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play_button.x</a:t>
            </a:r>
            <a:r>
              <a:rPr lang="en-GB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+ 20, </a:t>
            </a:r>
            <a:r>
              <a:rPr lang="en-GB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play_button.y</a:t>
            </a:r>
            <a:r>
              <a:rPr lang="en-GB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+ 10))</a:t>
            </a:r>
          </a:p>
          <a:p>
            <a:r>
              <a:rPr lang="en-GB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</a:p>
          <a:p>
            <a:r>
              <a:rPr lang="en-GB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# Draw the pause button</a:t>
            </a:r>
          </a:p>
          <a:p>
            <a:r>
              <a:rPr lang="en-GB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GB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pygame.draw.rect</a:t>
            </a:r>
            <a:r>
              <a:rPr lang="en-GB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(screen, BLUE, </a:t>
            </a:r>
            <a:r>
              <a:rPr lang="en-GB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pause_button</a:t>
            </a:r>
            <a:r>
              <a:rPr lang="en-GB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GB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GB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pause_text</a:t>
            </a:r>
            <a:r>
              <a:rPr lang="en-GB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GB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font.render</a:t>
            </a:r>
            <a:r>
              <a:rPr lang="en-GB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('Pause', True, WHITE)</a:t>
            </a:r>
          </a:p>
          <a:p>
            <a:r>
              <a:rPr lang="en-GB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GB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screen.blit</a:t>
            </a:r>
            <a:r>
              <a:rPr lang="en-GB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pause_text</a:t>
            </a:r>
            <a:r>
              <a:rPr lang="en-GB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, (</a:t>
            </a:r>
            <a:r>
              <a:rPr lang="en-GB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pause_button.x</a:t>
            </a:r>
            <a:r>
              <a:rPr lang="en-GB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+ 10, </a:t>
            </a:r>
            <a:r>
              <a:rPr lang="en-GB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pause_button.y</a:t>
            </a:r>
            <a:r>
              <a:rPr lang="en-GB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+ 10))</a:t>
            </a:r>
          </a:p>
          <a:p>
            <a:endParaRPr lang="en-GB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# Draw the stop button</a:t>
            </a:r>
          </a:p>
          <a:p>
            <a:r>
              <a:rPr lang="en-GB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GB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pygame.draw.rect</a:t>
            </a:r>
            <a:r>
              <a:rPr lang="en-GB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(screen, RED, </a:t>
            </a:r>
            <a:r>
              <a:rPr lang="en-GB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stop_button</a:t>
            </a:r>
            <a:r>
              <a:rPr lang="en-GB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GB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GB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stop_text</a:t>
            </a:r>
            <a:r>
              <a:rPr lang="en-GB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GB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font.render</a:t>
            </a:r>
            <a:r>
              <a:rPr lang="en-GB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('Stop', True, WHITE)</a:t>
            </a:r>
          </a:p>
          <a:p>
            <a:r>
              <a:rPr lang="en-GB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GB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screen.blit</a:t>
            </a:r>
            <a:r>
              <a:rPr lang="en-GB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stop_text</a:t>
            </a:r>
            <a:r>
              <a:rPr lang="en-GB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, (</a:t>
            </a:r>
            <a:r>
              <a:rPr lang="en-GB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stop_button.x</a:t>
            </a:r>
            <a:r>
              <a:rPr lang="en-GB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+ 10, </a:t>
            </a:r>
            <a:r>
              <a:rPr lang="en-GB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stop_button.y</a:t>
            </a:r>
            <a:r>
              <a:rPr lang="en-GB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+ 10))</a:t>
            </a:r>
          </a:p>
        </p:txBody>
      </p:sp>
    </p:spTree>
    <p:extLst>
      <p:ext uri="{BB962C8B-B14F-4D97-AF65-F5344CB8AC3E}">
        <p14:creationId xmlns:p14="http://schemas.microsoft.com/office/powerpoint/2010/main" val="140283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39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A7D41-52E7-B4E9-D182-5FC37F5EE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Task01_Implement “Restart” Button</a:t>
            </a:r>
            <a:endParaRPr lang="en-GB" sz="48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F7FA3B-AF79-EB6F-3391-4D9059080C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B6E2AD-4ECF-D570-CD4F-F23557034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117873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nalogousFromDarkSeedLeftStep">
      <a:dk1>
        <a:srgbClr val="000000"/>
      </a:dk1>
      <a:lt1>
        <a:srgbClr val="FFFFFF"/>
      </a:lt1>
      <a:dk2>
        <a:srgbClr val="1C2732"/>
      </a:dk2>
      <a:lt2>
        <a:srgbClr val="F0F3F1"/>
      </a:lt2>
      <a:accent1>
        <a:srgbClr val="E729D4"/>
      </a:accent1>
      <a:accent2>
        <a:srgbClr val="9917D5"/>
      </a:accent2>
      <a:accent3>
        <a:srgbClr val="5C29E7"/>
      </a:accent3>
      <a:accent4>
        <a:srgbClr val="2742D8"/>
      </a:accent4>
      <a:accent5>
        <a:srgbClr val="2995E7"/>
      </a:accent5>
      <a:accent6>
        <a:srgbClr val="15BFC2"/>
      </a:accent6>
      <a:hlink>
        <a:srgbClr val="3F72BF"/>
      </a:hlink>
      <a:folHlink>
        <a:srgbClr val="7F7F7F"/>
      </a:folHlink>
    </a:clrScheme>
    <a:fontScheme name="Avenir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1001</TotalTime>
  <Words>2000</Words>
  <Application>Microsoft Office PowerPoint</Application>
  <PresentationFormat>Widescreen</PresentationFormat>
  <Paragraphs>172</Paragraphs>
  <Slides>32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9" baseType="lpstr">
      <vt:lpstr>Arial</vt:lpstr>
      <vt:lpstr>Arial Unicode MS</vt:lpstr>
      <vt:lpstr>Calibri</vt:lpstr>
      <vt:lpstr>Courier New</vt:lpstr>
      <vt:lpstr>Neue Haas Grotesk Text Pro</vt:lpstr>
      <vt:lpstr>Söhne</vt:lpstr>
      <vt:lpstr>AccentBoxVTI</vt:lpstr>
      <vt:lpstr>Hands-on Coding Session II Music Visualization</vt:lpstr>
      <vt:lpstr>Introduction</vt:lpstr>
      <vt:lpstr>Music Visualization</vt:lpstr>
      <vt:lpstr>Audio signal processing</vt:lpstr>
      <vt:lpstr>PowerPoint Presentation</vt:lpstr>
      <vt:lpstr>Significance in Audio Engineering</vt:lpstr>
      <vt:lpstr>01- Create Music control buttons</vt:lpstr>
      <vt:lpstr>Task01-starter_music_playback</vt:lpstr>
      <vt:lpstr>Task01_Implement “Restart” Button</vt:lpstr>
      <vt:lpstr>“Restart” Button</vt:lpstr>
      <vt:lpstr>02-Volume Up and Down Buttons </vt:lpstr>
      <vt:lpstr>02-volumnButtons_music_playback</vt:lpstr>
      <vt:lpstr>Task02-Adjust the Volume with Keyboard Keys</vt:lpstr>
      <vt:lpstr>Task02-Adjust the Volume with Keyboard Keys</vt:lpstr>
      <vt:lpstr>Task03: Create Volume Control Module </vt:lpstr>
      <vt:lpstr>PowerPoint Presentation</vt:lpstr>
      <vt:lpstr>03-audioProcesswithNumpy</vt:lpstr>
      <vt:lpstr>03-audioProcesswithNumpy</vt:lpstr>
      <vt:lpstr>Task04_Stop and Play Music with Keyboard Keys</vt:lpstr>
      <vt:lpstr>PowerPoint Presentation</vt:lpstr>
      <vt:lpstr>04-fileMenu_music_playback</vt:lpstr>
      <vt:lpstr>04-fileMenu_music_playback</vt:lpstr>
      <vt:lpstr>Task05_Create Music Player Module</vt:lpstr>
      <vt:lpstr>Task05_Create Music Player Module</vt:lpstr>
      <vt:lpstr>Additional Resources</vt:lpstr>
      <vt:lpstr>1. Libraries Installation</vt:lpstr>
      <vt:lpstr>2. Audio visualization</vt:lpstr>
      <vt:lpstr>3. Pydub library</vt:lpstr>
      <vt:lpstr>3. Pydub library</vt:lpstr>
      <vt:lpstr>4. Aubio library for beat detection</vt:lpstr>
      <vt:lpstr>5. Audio Stream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Hands-on Coding Session-Part 1</dc:title>
  <dc:creator>Srisupang Thewsuwan</dc:creator>
  <cp:lastModifiedBy>Srisupang Thewsuwan</cp:lastModifiedBy>
  <cp:revision>15</cp:revision>
  <dcterms:created xsi:type="dcterms:W3CDTF">2023-03-30T14:32:05Z</dcterms:created>
  <dcterms:modified xsi:type="dcterms:W3CDTF">2024-04-05T05:42:20Z</dcterms:modified>
</cp:coreProperties>
</file>

<file path=docProps/thumbnail.jpeg>
</file>